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5"/>
  </p:notes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505" r:id="rId20"/>
    <p:sldId id="483" r:id="rId21"/>
    <p:sldId id="507" r:id="rId22"/>
    <p:sldId id="553" r:id="rId23"/>
    <p:sldId id="503" r:id="rId24"/>
    <p:sldId id="424" r:id="rId25"/>
    <p:sldId id="480" r:id="rId26"/>
    <p:sldId id="504" r:id="rId27"/>
    <p:sldId id="515" r:id="rId28"/>
    <p:sldId id="516" r:id="rId29"/>
    <p:sldId id="506" r:id="rId30"/>
    <p:sldId id="470" r:id="rId31"/>
    <p:sldId id="486" r:id="rId32"/>
    <p:sldId id="538" r:id="rId33"/>
    <p:sldId id="533" r:id="rId34"/>
    <p:sldId id="540" r:id="rId35"/>
    <p:sldId id="541" r:id="rId36"/>
    <p:sldId id="531" r:id="rId37"/>
    <p:sldId id="530" r:id="rId38"/>
    <p:sldId id="532" r:id="rId39"/>
    <p:sldId id="534" r:id="rId40"/>
    <p:sldId id="542" r:id="rId41"/>
    <p:sldId id="508" r:id="rId42"/>
    <p:sldId id="509" r:id="rId43"/>
    <p:sldId id="287" r:id="rId4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09"/>
    <p:restoredTop sz="97030" autoAdjust="0"/>
  </p:normalViewPr>
  <p:slideViewPr>
    <p:cSldViewPr snapToGrid="0">
      <p:cViewPr varScale="1">
        <p:scale>
          <a:sx n="111" d="100"/>
          <a:sy n="111" d="100"/>
        </p:scale>
        <p:origin x="920" y="2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4837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6233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590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16050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work with LF Training to help make education easier around open source process management.</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7622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5357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8925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598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0328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7233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73614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1517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7493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7369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154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3875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8558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gradFill>
          <a:gsLst>
            <a:gs pos="0">
              <a:srgbClr val="003778"/>
            </a:gs>
            <a:gs pos="100000">
              <a:srgbClr val="00183C"/>
            </a:gs>
          </a:gsLst>
          <a:lin ang="2700006" scaled="0"/>
        </a:gradFill>
        <a:effectLst/>
      </p:bgPr>
    </p:bg>
    <p:spTree>
      <p:nvGrpSpPr>
        <p:cNvPr id="1" name="Shape 15"/>
        <p:cNvGrpSpPr/>
        <p:nvPr/>
      </p:nvGrpSpPr>
      <p:grpSpPr>
        <a:xfrm>
          <a:off x="0" y="0"/>
          <a:ext cx="0" cy="0"/>
          <a:chOff x="0" y="0"/>
          <a:chExt cx="0" cy="0"/>
        </a:xfrm>
      </p:grpSpPr>
      <p:sp>
        <p:nvSpPr>
          <p:cNvPr id="4" name="Rounded Rectangle 3">
            <a:extLst>
              <a:ext uri="{FF2B5EF4-FFF2-40B4-BE49-F238E27FC236}">
                <a16:creationId xmlns:a16="http://schemas.microsoft.com/office/drawing/2014/main" id="{7CC592AE-9483-91A0-753C-A368A2695BCA}"/>
              </a:ext>
            </a:extLst>
          </p:cNvPr>
          <p:cNvSpPr/>
          <p:nvPr userDrawn="1"/>
        </p:nvSpPr>
        <p:spPr>
          <a:xfrm>
            <a:off x="4774768" y="5777348"/>
            <a:ext cx="2642461" cy="9003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5FE013E-8671-0829-DE4D-22B13E3A5227}"/>
              </a:ext>
            </a:extLst>
          </p:cNvPr>
          <p:cNvSpPr/>
          <p:nvPr userDrawn="1"/>
        </p:nvSpPr>
        <p:spPr>
          <a:xfrm>
            <a:off x="2128434" y="249390"/>
            <a:ext cx="7935132" cy="4495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16;p2"/>
          <p:cNvPicPr preferRelativeResize="0">
            <a:picLocks noChangeAspect="1"/>
          </p:cNvPicPr>
          <p:nvPr/>
        </p:nvPicPr>
        <p:blipFill rotWithShape="1">
          <a:blip r:embed="rId2">
            <a:alphaModFix/>
          </a:blip>
          <a:srcRect/>
          <a:stretch/>
        </p:blipFill>
        <p:spPr>
          <a:xfrm>
            <a:off x="2508045" y="516665"/>
            <a:ext cx="7175909" cy="3980289"/>
          </a:xfrm>
          <a:prstGeom prst="rect">
            <a:avLst/>
          </a:prstGeom>
          <a:noFill/>
          <a:ln>
            <a:noFill/>
          </a:ln>
        </p:spPr>
      </p:pic>
      <p:sp>
        <p:nvSpPr>
          <p:cNvPr id="21" name="Google Shape;21;p2"/>
          <p:cNvSpPr txBox="1">
            <a:spLocks noGrp="1"/>
          </p:cNvSpPr>
          <p:nvPr>
            <p:ph type="subTitle" idx="1"/>
          </p:nvPr>
        </p:nvSpPr>
        <p:spPr>
          <a:xfrm>
            <a:off x="1447800" y="4847364"/>
            <a:ext cx="9144000" cy="81773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3200" b="0" i="0" u="none" strike="noStrike" cap="none">
                <a:solidFill>
                  <a:schemeClr val="bg1"/>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pic>
        <p:nvPicPr>
          <p:cNvPr id="2" name="Picture 3">
            <a:extLst>
              <a:ext uri="{FF2B5EF4-FFF2-40B4-BE49-F238E27FC236}">
                <a16:creationId xmlns:a16="http://schemas.microsoft.com/office/drawing/2014/main" id="{DC87888A-896A-6BEB-B23A-386C41B37D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64429" y="5879968"/>
            <a:ext cx="2263140" cy="68548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0">
              <a:srgbClr val="42B0FF"/>
            </a:gs>
            <a:gs pos="100000">
              <a:srgbClr val="076EB8"/>
            </a:gs>
          </a:gsLst>
          <a:lin ang="13500032"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378000"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a:p>
        </p:txBody>
      </p:sp>
      <p:pic>
        <p:nvPicPr>
          <p:cNvPr id="12" name="Google Shape;12;p15"/>
          <p:cNvPicPr preferRelativeResize="0"/>
          <p:nvPr/>
        </p:nvPicPr>
        <p:blipFill rotWithShape="1">
          <a:blip r:embed="rId2">
            <a:alphaModFix/>
          </a:blip>
          <a:srcRect/>
          <a:stretch/>
        </p:blipFill>
        <p:spPr>
          <a:xfrm rot="5400000">
            <a:off x="11083137" y="5735579"/>
            <a:ext cx="1126457" cy="1118400"/>
          </a:xfrm>
          <a:prstGeom prst="rect">
            <a:avLst/>
          </a:prstGeom>
          <a:noFill/>
          <a:ln>
            <a:noFill/>
          </a:ln>
        </p:spPr>
      </p:pic>
      <p:sp>
        <p:nvSpPr>
          <p:cNvPr id="13" name="Google Shape;13;p1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9pPr>
          </a:lstStyle>
          <a:p>
            <a:fld id="{00000000-1234-1234-1234-123412341234}" type="slidenum">
              <a:rPr lang="en-US" smtClean="0"/>
              <a:pPr/>
              <a:t>‹#›</a:t>
            </a:fld>
            <a:endParaRPr lang="en-US"/>
          </a:p>
        </p:txBody>
      </p:sp>
      <p:sp>
        <p:nvSpPr>
          <p:cNvPr id="14" name="Google Shape;14;p15"/>
          <p:cNvSpPr/>
          <p:nvPr/>
        </p:nvSpPr>
        <p:spPr>
          <a:xfrm>
            <a:off x="10945200" y="0"/>
            <a:ext cx="1246800" cy="12468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5" name="Google Shape;15;p15"/>
          <p:cNvPicPr preferRelativeResize="0"/>
          <p:nvPr/>
        </p:nvPicPr>
        <p:blipFill rotWithShape="1">
          <a:blip r:embed="rId3">
            <a:alphaModFix/>
          </a:blip>
          <a:srcRect/>
          <a:stretch/>
        </p:blipFill>
        <p:spPr>
          <a:xfrm>
            <a:off x="9698400" y="4468"/>
            <a:ext cx="1246800" cy="1237881"/>
          </a:xfrm>
          <a:prstGeom prst="rect">
            <a:avLst/>
          </a:prstGeom>
          <a:noFill/>
          <a:ln>
            <a:noFill/>
          </a:ln>
        </p:spPr>
      </p:pic>
      <p:pic>
        <p:nvPicPr>
          <p:cNvPr id="16" name="Google Shape;16;p15"/>
          <p:cNvPicPr preferRelativeResize="0"/>
          <p:nvPr/>
        </p:nvPicPr>
        <p:blipFill rotWithShape="1">
          <a:blip r:embed="rId4">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5">
            <a:alphaModFix/>
          </a:blip>
          <a:srcRect/>
          <a:stretch/>
        </p:blipFill>
        <p:spPr>
          <a:xfrm>
            <a:off x="3046102" y="5496905"/>
            <a:ext cx="1440365" cy="824404"/>
          </a:xfrm>
          <a:prstGeom prst="rect">
            <a:avLst/>
          </a:prstGeom>
          <a:noFill/>
          <a:ln>
            <a:noFill/>
          </a:ln>
        </p:spPr>
      </p:pic>
      <p:pic>
        <p:nvPicPr>
          <p:cNvPr id="18" name="Google Shape;18;p15"/>
          <p:cNvPicPr preferRelativeResize="0"/>
          <p:nvPr/>
        </p:nvPicPr>
        <p:blipFill rotWithShape="1">
          <a:blip r:embed="rId6">
            <a:alphaModFix/>
          </a:blip>
          <a:srcRect/>
          <a:stretch/>
        </p:blipFill>
        <p:spPr>
          <a:xfrm>
            <a:off x="7430642" y="4755764"/>
            <a:ext cx="3522133" cy="1879600"/>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 name="Google Shape;44;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3778"/>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6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sp>
        <p:nvSpPr>
          <p:cNvPr id="16" name="Google Shape;16;p3"/>
          <p:cNvSpPr txBox="1">
            <a:spLocks noGrp="1"/>
          </p:cNvSpPr>
          <p:nvPr>
            <p:ph type="sldNum" idx="12"/>
          </p:nvPr>
        </p:nvSpPr>
        <p:spPr>
          <a:xfrm>
            <a:off x="11824339" y="6583680"/>
            <a:ext cx="367600" cy="2744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2F2F2F"/>
                </a:solidFill>
                <a:latin typeface="Calibri" panose="020F0502020204030204" pitchFamily="34" charset="0"/>
                <a:ea typeface="Calibri" panose="020F0502020204030204" pitchFamily="34" charset="0"/>
                <a:cs typeface="Calibri" panose="020F0502020204030204" pitchFamily="34" charset="0"/>
                <a:sym typeface="Gill Sans"/>
              </a:defRPr>
            </a:lvl1pPr>
            <a:lvl2pPr marL="0" marR="0" lvl="1" indent="0" algn="r" rtl="0">
              <a:spcBef>
                <a:spcPts val="0"/>
              </a:spcBef>
              <a:buNone/>
              <a:defRPr sz="1067" b="0" i="0" u="none" strike="noStrike" cap="none">
                <a:solidFill>
                  <a:srgbClr val="2F2F2F"/>
                </a:solidFill>
                <a:latin typeface="Gill Sans"/>
                <a:ea typeface="Gill Sans"/>
                <a:cs typeface="Gill Sans"/>
                <a:sym typeface="Gill Sans"/>
              </a:defRPr>
            </a:lvl2pPr>
            <a:lvl3pPr marL="0" marR="0" lvl="2" indent="0" algn="r" rtl="0">
              <a:spcBef>
                <a:spcPts val="0"/>
              </a:spcBef>
              <a:buNone/>
              <a:defRPr sz="1067" b="0" i="0" u="none" strike="noStrike" cap="none">
                <a:solidFill>
                  <a:srgbClr val="2F2F2F"/>
                </a:solidFill>
                <a:latin typeface="Gill Sans"/>
                <a:ea typeface="Gill Sans"/>
                <a:cs typeface="Gill Sans"/>
                <a:sym typeface="Gill Sans"/>
              </a:defRPr>
            </a:lvl3pPr>
            <a:lvl4pPr marL="0" marR="0" lvl="3" indent="0" algn="r" rtl="0">
              <a:spcBef>
                <a:spcPts val="0"/>
              </a:spcBef>
              <a:buNone/>
              <a:defRPr sz="1067" b="0" i="0" u="none" strike="noStrike" cap="none">
                <a:solidFill>
                  <a:srgbClr val="2F2F2F"/>
                </a:solidFill>
                <a:latin typeface="Gill Sans"/>
                <a:ea typeface="Gill Sans"/>
                <a:cs typeface="Gill Sans"/>
                <a:sym typeface="Gill Sans"/>
              </a:defRPr>
            </a:lvl4pPr>
            <a:lvl5pPr marL="0" marR="0" lvl="4" indent="0" algn="r" rtl="0">
              <a:spcBef>
                <a:spcPts val="0"/>
              </a:spcBef>
              <a:buNone/>
              <a:defRPr sz="1067" b="0" i="0" u="none" strike="noStrike" cap="none">
                <a:solidFill>
                  <a:srgbClr val="2F2F2F"/>
                </a:solidFill>
                <a:latin typeface="Gill Sans"/>
                <a:ea typeface="Gill Sans"/>
                <a:cs typeface="Gill Sans"/>
                <a:sym typeface="Gill Sans"/>
              </a:defRPr>
            </a:lvl5pPr>
            <a:lvl6pPr marL="0" marR="0" lvl="5" indent="0" algn="r" rtl="0">
              <a:spcBef>
                <a:spcPts val="0"/>
              </a:spcBef>
              <a:buNone/>
              <a:defRPr sz="1067" b="0" i="0" u="none" strike="noStrike" cap="none">
                <a:solidFill>
                  <a:srgbClr val="2F2F2F"/>
                </a:solidFill>
                <a:latin typeface="Gill Sans"/>
                <a:ea typeface="Gill Sans"/>
                <a:cs typeface="Gill Sans"/>
                <a:sym typeface="Gill Sans"/>
              </a:defRPr>
            </a:lvl6pPr>
            <a:lvl7pPr marL="0" marR="0" lvl="6" indent="0" algn="r" rtl="0">
              <a:spcBef>
                <a:spcPts val="0"/>
              </a:spcBef>
              <a:buNone/>
              <a:defRPr sz="1067" b="0" i="0" u="none" strike="noStrike" cap="none">
                <a:solidFill>
                  <a:srgbClr val="2F2F2F"/>
                </a:solidFill>
                <a:latin typeface="Gill Sans"/>
                <a:ea typeface="Gill Sans"/>
                <a:cs typeface="Gill Sans"/>
                <a:sym typeface="Gill Sans"/>
              </a:defRPr>
            </a:lvl7pPr>
            <a:lvl8pPr marL="0" marR="0" lvl="7" indent="0" algn="r" rtl="0">
              <a:spcBef>
                <a:spcPts val="0"/>
              </a:spcBef>
              <a:buNone/>
              <a:defRPr sz="1067" b="0" i="0" u="none" strike="noStrike" cap="none">
                <a:solidFill>
                  <a:srgbClr val="2F2F2F"/>
                </a:solidFill>
                <a:latin typeface="Gill Sans"/>
                <a:ea typeface="Gill Sans"/>
                <a:cs typeface="Gill Sans"/>
                <a:sym typeface="Gill Sans"/>
              </a:defRPr>
            </a:lvl8pPr>
            <a:lvl9pPr marL="0" marR="0" lvl="8" indent="0" algn="r" rtl="0">
              <a:spcBef>
                <a:spcPts val="0"/>
              </a:spcBef>
              <a:buNone/>
              <a:defRPr sz="1067" b="0" i="0" u="none" strike="noStrike" cap="none">
                <a:solidFill>
                  <a:srgbClr val="2F2F2F"/>
                </a:solidFill>
                <a:latin typeface="Gill Sans"/>
                <a:ea typeface="Gill Sans"/>
                <a:cs typeface="Gill Sans"/>
                <a:sym typeface="Gill Sans"/>
              </a:defRPr>
            </a:lvl9pPr>
          </a:lstStyle>
          <a:p>
            <a:fld id="{00000000-1234-1234-1234-123412341234}" type="slidenum">
              <a:rPr lang="en" smtClean="0"/>
              <a:pPr/>
              <a:t>‹#›</a:t>
            </a:fld>
            <a:endParaRPr lang="en" dirty="0"/>
          </a:p>
        </p:txBody>
      </p:sp>
      <p:cxnSp>
        <p:nvCxnSpPr>
          <p:cNvPr id="18" name="Google Shape;18;p3"/>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163236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003778"/>
            </a:gs>
            <a:gs pos="100000">
              <a:srgbClr val="00183C"/>
            </a:gs>
          </a:gsLst>
          <a:lin ang="2700006" scaled="0"/>
        </a:gradFill>
        <a:effectLst/>
      </p:bgPr>
    </p:bg>
    <p:spTree>
      <p:nvGrpSpPr>
        <p:cNvPr id="1" name="Shape 102"/>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85B23E0-C8C3-C296-18A2-95BC1B582A95}"/>
              </a:ext>
            </a:extLst>
          </p:cNvPr>
          <p:cNvPicPr>
            <a:picLocks noChangeAspect="1"/>
          </p:cNvPicPr>
          <p:nvPr userDrawn="1"/>
        </p:nvPicPr>
        <p:blipFill>
          <a:blip r:embed="rId2"/>
          <a:stretch>
            <a:fillRect/>
          </a:stretch>
        </p:blipFill>
        <p:spPr>
          <a:xfrm>
            <a:off x="9927921" y="118717"/>
            <a:ext cx="2053112" cy="1175115"/>
          </a:xfrm>
          <a:prstGeom prst="rect">
            <a:avLst/>
          </a:prstGeom>
        </p:spPr>
      </p:pic>
      <p:sp>
        <p:nvSpPr>
          <p:cNvPr id="108" name="Google Shape;108;p16"/>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t>xx%</a:t>
            </a:r>
          </a:p>
        </p:txBody>
      </p:sp>
      <p:sp>
        <p:nvSpPr>
          <p:cNvPr id="109" name="Google Shape;109;p16"/>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249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7"/>
        <p:cNvGrpSpPr/>
        <p:nvPr/>
      </p:nvGrpSpPr>
      <p:grpSpPr>
        <a:xfrm>
          <a:off x="0" y="0"/>
          <a:ext cx="0" cy="0"/>
          <a:chOff x="0" y="0"/>
          <a:chExt cx="0" cy="0"/>
        </a:xfrm>
      </p:grpSpPr>
      <p:sp>
        <p:nvSpPr>
          <p:cNvPr id="38" name="Google Shape;38;p18"/>
          <p:cNvSpPr/>
          <p:nvPr/>
        </p:nvSpPr>
        <p:spPr>
          <a:xfrm>
            <a:off x="11243921" y="5908223"/>
            <a:ext cx="965600" cy="965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18"/>
          <p:cNvSpPr/>
          <p:nvPr/>
        </p:nvSpPr>
        <p:spPr>
          <a:xfrm rot="10800000">
            <a:off x="10268701" y="5908267"/>
            <a:ext cx="975200" cy="9740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8"/>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1" name="Google Shape;41;p18"/>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Roboto"/>
                <a:ea typeface="Roboto"/>
                <a:cs typeface="Roboto"/>
                <a:sym typeface="Roboto"/>
              </a:defRPr>
            </a:lvl9pPr>
          </a:lstStyle>
          <a:p>
            <a:fld id="{00000000-1234-1234-1234-123412341234}" type="slidenum">
              <a:rPr lang="en-US" smtClean="0"/>
              <a:pPr/>
              <a:t>‹#›</a:t>
            </a:fld>
            <a:endParaRPr lang="en-US"/>
          </a:p>
        </p:txBody>
      </p:sp>
      <p:sp>
        <p:nvSpPr>
          <p:cNvPr id="42" name="Google Shape;42;p18"/>
          <p:cNvSpPr/>
          <p:nvPr/>
        </p:nvSpPr>
        <p:spPr>
          <a:xfrm>
            <a:off x="11224800" y="0"/>
            <a:ext cx="967200" cy="9672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8"/>
          <p:cNvSpPr txBox="1">
            <a:spLocks noGrp="1"/>
          </p:cNvSpPr>
          <p:nvPr>
            <p:ph type="body" idx="1"/>
          </p:nvPr>
        </p:nvSpPr>
        <p:spPr>
          <a:xfrm>
            <a:off x="373800" y="1688600"/>
            <a:ext cx="11360800" cy="44520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pic>
        <p:nvPicPr>
          <p:cNvPr id="44" name="Google Shape;44;p18"/>
          <p:cNvPicPr preferRelativeResize="0"/>
          <p:nvPr/>
        </p:nvPicPr>
        <p:blipFill rotWithShape="1">
          <a:blip r:embed="rId2">
            <a:alphaModFix/>
          </a:blip>
          <a:srcRect/>
          <a:stretch/>
        </p:blipFill>
        <p:spPr>
          <a:xfrm>
            <a:off x="253780" y="6201600"/>
            <a:ext cx="1294373" cy="426467"/>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754458" y="6157912"/>
            <a:ext cx="897764" cy="513843"/>
          </a:xfrm>
          <a:prstGeom prst="rect">
            <a:avLst/>
          </a:prstGeom>
          <a:noFill/>
          <a:ln>
            <a:noFill/>
          </a:ln>
        </p:spPr>
      </p:pic>
    </p:spTree>
    <p:extLst>
      <p:ext uri="{BB962C8B-B14F-4D97-AF65-F5344CB8AC3E}">
        <p14:creationId xmlns:p14="http://schemas.microsoft.com/office/powerpoint/2010/main" val="4099395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5"/>
          <p:cNvSpPr txBox="1">
            <a:spLocks noGrp="1"/>
          </p:cNvSpPr>
          <p:nvPr>
            <p:ph type="sldNum" idx="12"/>
          </p:nvPr>
        </p:nvSpPr>
        <p:spPr>
          <a:xfrm>
            <a:off x="11280575" y="6201587"/>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9pPr>
          </a:lstStyle>
          <a:p>
            <a:fld id="{00000000-1234-1234-1234-123412341234}" type="slidenum">
              <a:rPr lang="en-US" smtClean="0"/>
              <a:pPr/>
              <a:t>‹#›</a:t>
            </a:fld>
            <a:endParaRPr lang="en-US"/>
          </a:p>
        </p:txBody>
      </p:sp>
      <p:pic>
        <p:nvPicPr>
          <p:cNvPr id="98" name="Google Shape;98;p25"/>
          <p:cNvPicPr preferRelativeResize="0"/>
          <p:nvPr/>
        </p:nvPicPr>
        <p:blipFill rotWithShape="1">
          <a:blip r:embed="rId2">
            <a:alphaModFix/>
          </a:blip>
          <a:srcRect/>
          <a:stretch/>
        </p:blipFill>
        <p:spPr>
          <a:xfrm>
            <a:off x="7430642" y="4755764"/>
            <a:ext cx="3522133" cy="1879600"/>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sp>
        <p:nvSpPr>
          <p:cNvPr id="40" name="Google Shape;40;p18"/>
          <p:cNvSpPr txBox="1">
            <a:spLocks noGrp="1"/>
          </p:cNvSpPr>
          <p:nvPr>
            <p:ph type="title"/>
          </p:nvPr>
        </p:nvSpPr>
        <p:spPr>
          <a:xfrm>
            <a:off x="415600" y="546667"/>
            <a:ext cx="11360800" cy="810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extLst>
      <p:ext uri="{BB962C8B-B14F-4D97-AF65-F5344CB8AC3E}">
        <p14:creationId xmlns:p14="http://schemas.microsoft.com/office/powerpoint/2010/main" val="172955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dirty="0"/>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65" r:id="rId5"/>
    <p:sldLayoutId id="2147483667" r:id="rId6"/>
    <p:sldLayoutId id="2147483668"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hyperlink" Target="https://docs.google.com/spreadsheets/d/1HllBIFRkqiUc-6nnJWRkPd1VmiajeRknDIH6EnWYYLE/edit?usp=sharing"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hyperlink" Target="https://docs.google.com/spreadsheets/d/1HllBIFRkqiUc-6nnJWRkPd1VmiajeRknDIH6EnWYYLE/edit?usp=sharing"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4.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89.png"/><Relationship Id="rId4" Type="http://schemas.openxmlformats.org/officeDocument/2006/relationships/image" Target="../media/image13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2.jpg"/><Relationship Id="rId4" Type="http://schemas.openxmlformats.org/officeDocument/2006/relationships/image" Target="../media/image141.png"/></Relationships>
</file>

<file path=ppt/slides/_rels/slide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52.png"/><Relationship Id="rId4" Type="http://schemas.openxmlformats.org/officeDocument/2006/relationships/image" Target="../media/image151.png"/></Relationships>
</file>

<file path=ppt/slides/_rels/slide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55.png"/><Relationship Id="rId4" Type="http://schemas.openxmlformats.org/officeDocument/2006/relationships/image" Target="../media/image1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57.png"/></Relationships>
</file>

<file path=ppt/slides/_rels/slide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163.png"/></Relationships>
</file>

<file path=ppt/slides/_rels/slide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a:xfrm>
            <a:off x="1524000" y="4724400"/>
            <a:ext cx="9144000" cy="919163"/>
          </a:xfrm>
        </p:spPr>
        <p:txBody>
          <a:bodyPr/>
          <a:lstStyle/>
          <a:p>
            <a:r>
              <a:rPr lang="en-US" sz="2400" dirty="0"/>
              <a:t>How The Linux Foundation Standards For License Compliance And Security Will Fix Your Supply Chain</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OpenChain Membership – New (old) Faces!</a:t>
            </a:r>
            <a:endParaRPr dirty="0">
              <a:solidFill>
                <a:srgbClr val="003778"/>
              </a:solidFill>
            </a:endParaRPr>
          </a:p>
        </p:txBody>
      </p:sp>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a:solidFill>
                  <a:srgbClr val="003778"/>
                </a:solidFill>
              </a:rPr>
              <a:t>Members Represent Over 5.9 Trillion USD In Market Value</a:t>
            </a:r>
          </a:p>
        </p:txBody>
      </p:sp>
      <p:sp>
        <p:nvSpPr>
          <p:cNvPr id="4" name="TextBox 3">
            <a:extLst>
              <a:ext uri="{FF2B5EF4-FFF2-40B4-BE49-F238E27FC236}">
                <a16:creationId xmlns:a16="http://schemas.microsoft.com/office/drawing/2014/main" id="{FC000280-2F0E-9D04-3B3A-087F80ED7CD3}"/>
              </a:ext>
            </a:extLst>
          </p:cNvPr>
          <p:cNvSpPr txBox="1"/>
          <p:nvPr/>
        </p:nvSpPr>
        <p:spPr>
          <a:xfrm>
            <a:off x="2076523" y="6550225"/>
            <a:ext cx="8000908" cy="276999"/>
          </a:xfrm>
          <a:prstGeom prst="rect">
            <a:avLst/>
          </a:prstGeom>
          <a:noFill/>
        </p:spPr>
        <p:txBody>
          <a:bodyPr wrap="none" rtlCol="0">
            <a:spAutoFit/>
          </a:bodyPr>
          <a:lstStyle/>
          <a:p>
            <a:r>
              <a:rPr lang="en-US" sz="1200">
                <a:hlinkClick r:id="rId2"/>
              </a:rPr>
              <a:t>https://docs.google.com/spreadsheets/d/1HllBIFRkqiUc-6nnJWRkPd1VmiajeRknDIH6EnWYYLE/edit?usp=sharing</a:t>
            </a:r>
            <a:r>
              <a:rPr lang="en-US" sz="1200"/>
              <a:t> </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sz="3600"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Example Verticals Impacted by OpenChain</a:t>
            </a:r>
            <a:endParaRPr>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rPr>
              <a:t>Snapshot Represents Over 7.5 Trillion USD In Market Value</a:t>
            </a:r>
          </a:p>
        </p:txBody>
      </p:sp>
      <p:sp>
        <p:nvSpPr>
          <p:cNvPr id="2" name="TextBox 1">
            <a:extLst>
              <a:ext uri="{FF2B5EF4-FFF2-40B4-BE49-F238E27FC236}">
                <a16:creationId xmlns:a16="http://schemas.microsoft.com/office/drawing/2014/main" id="{3C1E8217-138F-3DDA-81CD-CD9BA365BBDB}"/>
              </a:ext>
            </a:extLst>
          </p:cNvPr>
          <p:cNvSpPr txBox="1"/>
          <p:nvPr/>
        </p:nvSpPr>
        <p:spPr>
          <a:xfrm>
            <a:off x="2076523" y="6550225"/>
            <a:ext cx="8000908" cy="276999"/>
          </a:xfrm>
          <a:prstGeom prst="rect">
            <a:avLst/>
          </a:prstGeom>
          <a:noFill/>
        </p:spPr>
        <p:txBody>
          <a:bodyPr wrap="none" rtlCol="0">
            <a:spAutoFit/>
          </a:bodyPr>
          <a:lstStyle/>
          <a:p>
            <a:r>
              <a:rPr lang="en-US" sz="1200">
                <a:hlinkClick r:id="rId2"/>
              </a:rPr>
              <a:t>https://docs.google.com/spreadsheets/d/1HllBIFRkqiUc-6nnJWRkPd1VmiajeRknDIH6EnWYYLE/edit?usp=sharing</a:t>
            </a:r>
            <a:r>
              <a:rPr lang="en-US" sz="1200"/>
              <a:t> </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lgn="ct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
        <p:nvSpPr>
          <p:cNvPr id="4" name="Slide Number Placeholder 3">
            <a:extLst>
              <a:ext uri="{FF2B5EF4-FFF2-40B4-BE49-F238E27FC236}">
                <a16:creationId xmlns:a16="http://schemas.microsoft.com/office/drawing/2014/main" id="{3EE40D25-E31D-0AC5-7224-30432B694786}"/>
              </a:ext>
            </a:extLst>
          </p:cNvPr>
          <p:cNvSpPr>
            <a:spLocks noGrp="1"/>
          </p:cNvSpPr>
          <p:nvPr>
            <p:ph type="sldNum"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3A0E-E978-9DB5-2225-052A353260CC}"/>
              </a:ext>
            </a:extLst>
          </p:cNvPr>
          <p:cNvSpPr>
            <a:spLocks noGrp="1"/>
          </p:cNvSpPr>
          <p:nvPr>
            <p:ph type="title"/>
          </p:nvPr>
        </p:nvSpPr>
        <p:spPr/>
        <p:txBody>
          <a:bodyPr/>
          <a:lstStyle/>
          <a:p>
            <a:r>
              <a:rPr lang="en-JP" sz="3600" dirty="0"/>
              <a:t>Trust Built By Process Management</a:t>
            </a:r>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p:txBody>
          <a:bodyPr/>
          <a:lstStyle/>
          <a:p>
            <a:r>
              <a:rPr lang="en-US" b="1" dirty="0"/>
              <a:t>In Market Q4 2016~ (de facto) Q4 2020 (ISO/IEC)</a:t>
            </a:r>
            <a:br>
              <a:rPr lang="en-US" dirty="0"/>
            </a:br>
            <a:r>
              <a:rPr lang="en-US" sz="2800" b="1" dirty="0">
                <a:solidFill>
                  <a:schemeClr val="accent6">
                    <a:lumMod val="50000"/>
                  </a:schemeClr>
                </a:solidFill>
              </a:rPr>
              <a:t>OpenChain ISO/IEC 5230:2020</a:t>
            </a:r>
            <a:r>
              <a:rPr lang="en-US" sz="2800" dirty="0"/>
              <a:t> </a:t>
            </a:r>
            <a:br>
              <a:rPr lang="en-US" dirty="0"/>
            </a:br>
            <a:r>
              <a:rPr lang="en-US" dirty="0"/>
              <a:t>The International Standard for open source license compliance. </a:t>
            </a:r>
          </a:p>
          <a:p>
            <a:pPr marL="152396" indent="0">
              <a:buNone/>
            </a:pPr>
            <a:endParaRPr lang="en-US" dirty="0"/>
          </a:p>
          <a:p>
            <a:r>
              <a:rPr lang="en-US" b="1" dirty="0"/>
              <a:t>In Market Q4 2022~ (de facto) Q3 2023 projected (ISO/IEC)</a:t>
            </a:r>
            <a:br>
              <a:rPr lang="en-US" b="1" dirty="0"/>
            </a:br>
            <a:r>
              <a:rPr lang="en-US" sz="2800" b="1" dirty="0">
                <a:solidFill>
                  <a:schemeClr val="accent6">
                    <a:lumMod val="50000"/>
                  </a:schemeClr>
                </a:solidFill>
              </a:rPr>
              <a:t>ISO/IEC DIS 18974, OpenChain Security Assurance Specification</a:t>
            </a:r>
            <a:br>
              <a:rPr lang="en-US" b="1" dirty="0">
                <a:solidFill>
                  <a:schemeClr val="accent6">
                    <a:lumMod val="50000"/>
                  </a:schemeClr>
                </a:solidFill>
              </a:rPr>
            </a:br>
            <a:r>
              <a:rPr lang="en-US" dirty="0"/>
              <a:t>The de facto standard for open source security assurance compliance. </a:t>
            </a:r>
          </a:p>
          <a:p>
            <a:endParaRPr lang="en-US" dirty="0"/>
          </a:p>
          <a:p>
            <a:pPr marL="609596" indent="-457200">
              <a:buFont typeface="+mj-lt"/>
              <a:buAutoNum type="arabicPeriod"/>
            </a:pPr>
            <a:r>
              <a:rPr lang="en-US" sz="2000" dirty="0"/>
              <a:t>High level process standards;</a:t>
            </a:r>
          </a:p>
          <a:p>
            <a:pPr marL="609596" indent="-457200">
              <a:buFont typeface="+mj-lt"/>
              <a:buAutoNum type="arabicPeriod"/>
            </a:pPr>
            <a:r>
              <a:rPr lang="en-US" sz="2000" dirty="0"/>
              <a:t>Simple, effective and suitable for companies of all sizes in all markets;</a:t>
            </a:r>
          </a:p>
          <a:p>
            <a:pPr marL="609596" indent="-457200">
              <a:buFont typeface="+mj-lt"/>
              <a:buAutoNum type="arabicPeriod"/>
            </a:pPr>
            <a:r>
              <a:rPr lang="en-US" sz="2000" dirty="0"/>
              <a:t>Openly developed by a vibrant user community and freely available to all. </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sz="3600"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OpenChain Has 98 ISO/IEC 5230 Conformant Orgs Listed On Our Website (totals are higher)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6022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Recent Significant ISO/IEC 5230 Conformance</a:t>
            </a:r>
            <a:endParaRPr>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715322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lnSpcReduction="10000"/>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3200" dirty="0"/>
          </a:p>
          <a:p>
            <a:pPr marL="666746" indent="-514350">
              <a:buFont typeface="+mj-lt"/>
              <a:buAutoNum type="arabicPeriod"/>
            </a:pPr>
            <a:r>
              <a:rPr lang="en-US" sz="3200" dirty="0"/>
              <a:t>Self-Certification</a:t>
            </a:r>
          </a:p>
          <a:p>
            <a:pPr marL="666746" indent="-514350">
              <a:buFont typeface="+mj-lt"/>
              <a:buAutoNum type="arabicPeriod"/>
            </a:pPr>
            <a:endParaRPr lang="en-US" sz="3200" dirty="0"/>
          </a:p>
          <a:p>
            <a:pPr marL="666746" indent="-514350">
              <a:buFont typeface="+mj-lt"/>
              <a:buAutoNum type="arabicPeriod"/>
            </a:pPr>
            <a:r>
              <a:rPr lang="en-US" sz="3200" dirty="0"/>
              <a:t>Independent Assessment</a:t>
            </a:r>
          </a:p>
          <a:p>
            <a:pPr marL="666746" indent="-514350">
              <a:buFont typeface="+mj-lt"/>
              <a:buAutoNum type="arabicPeriod"/>
            </a:pPr>
            <a:endParaRPr lang="en-US" sz="3200" dirty="0"/>
          </a:p>
          <a:p>
            <a:pPr marL="666746" indent="-514350">
              <a:buFont typeface="+mj-lt"/>
              <a:buAutoNum type="arabicPeriod"/>
            </a:pPr>
            <a:r>
              <a:rPr lang="en-US" sz="3200" dirty="0"/>
              <a:t>Third-Party Certification</a:t>
            </a:r>
            <a:endParaRPr lang="en-JP" sz="32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t>Freedom Of Choice In </a:t>
            </a:r>
            <a:r>
              <a:rPr lang="en-US" dirty="0"/>
              <a:t>Using Our Standards</a:t>
            </a:r>
            <a:endParaRPr sz="3600"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806467" y="2256367"/>
            <a:ext cx="3139200" cy="3139200"/>
          </a:xfrm>
          <a:prstGeom prst="rect">
            <a:avLst/>
          </a:prstGeom>
        </p:spPr>
      </p:pic>
    </p:spTree>
    <p:extLst>
      <p:ext uri="{BB962C8B-B14F-4D97-AF65-F5344CB8AC3E}">
        <p14:creationId xmlns:p14="http://schemas.microsoft.com/office/powerpoint/2010/main" val="3809952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Free Self-Certification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25</a:t>
            </a:fld>
            <a:endParaRPr/>
          </a:p>
        </p:txBody>
      </p:sp>
      <p:pic>
        <p:nvPicPr>
          <p:cNvPr id="6" name="Picture 5" descr="Qr code&#10;&#10;Description automatically generated">
            <a:extLst>
              <a:ext uri="{FF2B5EF4-FFF2-40B4-BE49-F238E27FC236}">
                <a16:creationId xmlns:a16="http://schemas.microsoft.com/office/drawing/2014/main" id="{766719D1-3579-8C2E-532D-F803C432353C}"/>
              </a:ext>
            </a:extLst>
          </p:cNvPr>
          <p:cNvPicPr>
            <a:picLocks noChangeAspect="1"/>
          </p:cNvPicPr>
          <p:nvPr/>
        </p:nvPicPr>
        <p:blipFill>
          <a:blip r:embed="rId3"/>
          <a:stretch>
            <a:fillRect/>
          </a:stretch>
        </p:blipFill>
        <p:spPr>
          <a:xfrm>
            <a:off x="8868939" y="2250645"/>
            <a:ext cx="3139200" cy="3139200"/>
          </a:xfrm>
          <a:prstGeom prst="rect">
            <a:avLst/>
          </a:prstGeom>
        </p:spPr>
      </p:pic>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4"/>
          <a:stretch>
            <a:fillRect/>
          </a:stretch>
        </p:blipFill>
        <p:spPr>
          <a:xfrm>
            <a:off x="1601687" y="1047767"/>
            <a:ext cx="6536722" cy="57188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236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3250583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t>Example Reference Material - Online Training</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30</a:t>
            </a:fld>
            <a:endParaRPr/>
          </a:p>
        </p:txBody>
      </p:sp>
      <p:pic>
        <p:nvPicPr>
          <p:cNvPr id="7" name="Picture 6" descr="Graphical user interface, text&#10;&#10;Description automatically generated">
            <a:extLst>
              <a:ext uri="{FF2B5EF4-FFF2-40B4-BE49-F238E27FC236}">
                <a16:creationId xmlns:a16="http://schemas.microsoft.com/office/drawing/2014/main" id="{185DDC91-693A-300C-3D24-13E017A8F89E}"/>
              </a:ext>
            </a:extLst>
          </p:cNvPr>
          <p:cNvPicPr>
            <a:picLocks noChangeAspect="1"/>
          </p:cNvPicPr>
          <p:nvPr/>
        </p:nvPicPr>
        <p:blipFill>
          <a:blip r:embed="rId3"/>
          <a:stretch>
            <a:fillRect/>
          </a:stretch>
        </p:blipFill>
        <p:spPr>
          <a:xfrm>
            <a:off x="183861" y="2019874"/>
            <a:ext cx="4254500" cy="2120900"/>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9C660D50-3B3F-7258-1E53-0C18A01502FF}"/>
              </a:ext>
            </a:extLst>
          </p:cNvPr>
          <p:cNvPicPr>
            <a:picLocks noChangeAspect="1"/>
          </p:cNvPicPr>
          <p:nvPr/>
        </p:nvPicPr>
        <p:blipFill>
          <a:blip r:embed="rId4"/>
          <a:stretch>
            <a:fillRect/>
          </a:stretch>
        </p:blipFill>
        <p:spPr>
          <a:xfrm>
            <a:off x="4438361" y="2019874"/>
            <a:ext cx="4309131" cy="2120900"/>
          </a:xfrm>
          <a:prstGeom prst="rect">
            <a:avLst/>
          </a:prstGeom>
        </p:spPr>
      </p:pic>
      <p:sp>
        <p:nvSpPr>
          <p:cNvPr id="11" name="Text Placeholder 1">
            <a:extLst>
              <a:ext uri="{FF2B5EF4-FFF2-40B4-BE49-F238E27FC236}">
                <a16:creationId xmlns:a16="http://schemas.microsoft.com/office/drawing/2014/main" id="{9ED80859-FC8B-B8B4-C633-898A78F7EE1F}"/>
              </a:ext>
            </a:extLst>
          </p:cNvPr>
          <p:cNvSpPr>
            <a:spLocks noGrp="1"/>
          </p:cNvSpPr>
          <p:nvPr>
            <p:ph type="body" idx="1"/>
          </p:nvPr>
        </p:nvSpPr>
        <p:spPr>
          <a:xfrm>
            <a:off x="332762" y="4638280"/>
            <a:ext cx="8939930" cy="1979957"/>
          </a:xfrm>
        </p:spPr>
        <p:txBody>
          <a:bodyPr/>
          <a:lstStyle/>
          <a:p>
            <a:pPr marL="609596" indent="-457200">
              <a:buFont typeface="+mj-lt"/>
              <a:buAutoNum type="arabicPeriod"/>
            </a:pPr>
            <a:r>
              <a:rPr lang="en-US" sz="2000" b="0" i="0" u="none" strike="noStrike" dirty="0">
                <a:solidFill>
                  <a:schemeClr val="tx1"/>
                </a:solidFill>
                <a:effectLst/>
                <a:latin typeface="ArialMT"/>
              </a:rPr>
              <a:t>LFC193 - 1209 total enrollments (398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4.65 out of 5 rating by users</a:t>
            </a:r>
          </a:p>
          <a:p>
            <a:pPr marL="609596" indent="-457200">
              <a:buFont typeface="+mj-lt"/>
              <a:buAutoNum type="arabicPeriod"/>
            </a:pPr>
            <a:r>
              <a:rPr lang="en-US" sz="2000" b="0" i="0" u="none" strike="noStrike" dirty="0">
                <a:solidFill>
                  <a:schemeClr val="tx1"/>
                </a:solidFill>
                <a:effectLst/>
                <a:latin typeface="ArialMT"/>
              </a:rPr>
              <a:t>LFC194 - 579 total enrollments (138 digital badges issued)</a:t>
            </a:r>
            <a:br>
              <a:rPr lang="en-US" sz="2000" b="0" i="0" u="none" strike="noStrike" dirty="0">
                <a:solidFill>
                  <a:schemeClr val="tx1"/>
                </a:solidFill>
                <a:effectLst/>
                <a:latin typeface="ArialMT"/>
              </a:rPr>
            </a:br>
            <a:r>
              <a:rPr lang="en-US" sz="2000" b="0" i="0" u="none" strike="noStrike" dirty="0">
                <a:solidFill>
                  <a:schemeClr val="tx1"/>
                </a:solidFill>
                <a:effectLst/>
                <a:latin typeface="ArialMT"/>
              </a:rPr>
              <a:t>4.55 out of 5 rating by users</a:t>
            </a:r>
            <a:endParaRPr lang="en-JP" sz="2000" dirty="0">
              <a:solidFill>
                <a:schemeClr val="tx1"/>
              </a:solidFill>
            </a:endParaRPr>
          </a:p>
        </p:txBody>
      </p:sp>
      <p:pic>
        <p:nvPicPr>
          <p:cNvPr id="4" name="Picture 3" descr="Qr code&#10;&#10;Description automatically generated">
            <a:extLst>
              <a:ext uri="{FF2B5EF4-FFF2-40B4-BE49-F238E27FC236}">
                <a16:creationId xmlns:a16="http://schemas.microsoft.com/office/drawing/2014/main" id="{92F7F907-0764-E5CE-F02B-C773AC7D906E}"/>
              </a:ext>
            </a:extLst>
          </p:cNvPr>
          <p:cNvPicPr>
            <a:picLocks noChangeAspect="1"/>
          </p:cNvPicPr>
          <p:nvPr/>
        </p:nvPicPr>
        <p:blipFill>
          <a:blip r:embed="rId5"/>
          <a:stretch>
            <a:fillRect/>
          </a:stretch>
        </p:blipFill>
        <p:spPr>
          <a:xfrm>
            <a:off x="8865339" y="2019874"/>
            <a:ext cx="3139200" cy="3139200"/>
          </a:xfrm>
          <a:prstGeom prst="rect">
            <a:avLst/>
          </a:prstGeom>
        </p:spPr>
      </p:pic>
    </p:spTree>
    <p:extLst>
      <p:ext uri="{BB962C8B-B14F-4D97-AF65-F5344CB8AC3E}">
        <p14:creationId xmlns:p14="http://schemas.microsoft.com/office/powerpoint/2010/main" val="284034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a:xfrm>
            <a:off x="311668" y="335959"/>
            <a:ext cx="9982400" cy="932400"/>
          </a:xfrm>
        </p:spPr>
        <p:txBody>
          <a:bodyPr/>
          <a:lstStyle/>
          <a:p>
            <a:r>
              <a:rPr lang="en-US" dirty="0"/>
              <a:t>Example Of Market Use</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31</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16982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6" y="1635171"/>
            <a:ext cx="10512348" cy="2526000"/>
          </a:xfrm>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4048384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Improvements</a:t>
            </a:r>
            <a:endParaRPr>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2"/>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4" y="2228366"/>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83047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Improvements</a:t>
            </a:r>
            <a:endParaRPr>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8" y="1481210"/>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97936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Improvements</a:t>
            </a:r>
            <a:endParaRPr>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6804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Project Activities</a:t>
            </a:r>
            <a:endParaRPr>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0"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294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Webinars</a:t>
            </a:r>
            <a:endParaRPr>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3" y="1540141"/>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40482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Events</a:t>
            </a:r>
            <a:endParaRPr>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6" y="1711902"/>
            <a:ext cx="6036065" cy="4091655"/>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6886848" y="1410631"/>
            <a:ext cx="4889553" cy="469419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65909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General Community News: Publications</a:t>
            </a:r>
            <a:endParaRPr>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2512386" y="2251676"/>
            <a:ext cx="7167229" cy="29911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9792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General Community News: Asking Questions</a:t>
            </a:r>
            <a:endParaRPr dirty="0">
              <a:solidFill>
                <a:srgbClr val="003778"/>
              </a:solidFill>
            </a:endParaRPr>
          </a:p>
        </p:txBody>
      </p:sp>
      <p:pic>
        <p:nvPicPr>
          <p:cNvPr id="3" name="Picture 2" descr="A screenshot of a web page&#10;&#10;Description automatically generated with low confidence">
            <a:extLst>
              <a:ext uri="{FF2B5EF4-FFF2-40B4-BE49-F238E27FC236}">
                <a16:creationId xmlns:a16="http://schemas.microsoft.com/office/drawing/2014/main" id="{3D7FCAFF-F809-28BF-E26C-E842779BC4B0}"/>
              </a:ext>
            </a:extLst>
          </p:cNvPr>
          <p:cNvPicPr>
            <a:picLocks noChangeAspect="1"/>
          </p:cNvPicPr>
          <p:nvPr/>
        </p:nvPicPr>
        <p:blipFill>
          <a:blip r:embed="rId3"/>
          <a:stretch>
            <a:fillRect/>
          </a:stretch>
        </p:blipFill>
        <p:spPr>
          <a:xfrm>
            <a:off x="2428132" y="1693428"/>
            <a:ext cx="7335736" cy="46179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55630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fontScale="92500" lnSpcReduction="20000"/>
          </a:bodyPr>
          <a:lstStyle/>
          <a:p>
            <a:r>
              <a:rPr lang="en-US"/>
              <a:t>The editing process is continuing as expected, with solid feedback on issues, and changes heading in the direction of improved clarity.</a:t>
            </a:r>
          </a:p>
          <a:p>
            <a:r>
              <a:rPr lang="en-US"/>
              <a:t>The open and closed issues are tracked via GitHub:</a:t>
            </a:r>
            <a:br>
              <a:rPr lang="en-US"/>
            </a:br>
            <a:r>
              <a:rPr lang="en-US"/>
              <a:t>Licensing: </a:t>
            </a:r>
            <a:r>
              <a:rPr lang="en-US" sz="1600">
                <a:hlinkClick r:id="rId3"/>
              </a:rPr>
              <a:t>https://github.com/OpenChain-Project/License-Compliance-Specification/issues</a:t>
            </a:r>
            <a:r>
              <a:rPr lang="en-US" sz="1600"/>
              <a:t> </a:t>
            </a:r>
            <a:br>
              <a:rPr lang="en-US"/>
            </a:br>
            <a:r>
              <a:rPr lang="en-US"/>
              <a:t>Security: </a:t>
            </a:r>
            <a:r>
              <a:rPr lang="en-US" sz="1600">
                <a:hlinkClick r:id="rId4"/>
              </a:rPr>
              <a:t>https://github.com/OpenChain-Project/Security-Assurance-Specification/issues</a:t>
            </a:r>
            <a:r>
              <a:rPr lang="en-US" sz="1600"/>
              <a:t> </a:t>
            </a:r>
          </a:p>
          <a:p>
            <a:r>
              <a:rPr lang="en-US"/>
              <a:t>The draft next generation specifications are also hosted on GitHub:</a:t>
            </a:r>
            <a:br>
              <a:rPr lang="en-US"/>
            </a:br>
            <a:r>
              <a:rPr lang="en-US"/>
              <a:t>Licensing: </a:t>
            </a:r>
            <a:r>
              <a:rPr lang="en-US" sz="1733">
                <a:hlinkClick r:id="rId5"/>
              </a:rPr>
              <a:t>https://github.com/OpenChain-Project/License-Compliance-Specification/blob/master/3.0/en/openchain-license-compliance-3.0.md</a:t>
            </a:r>
            <a:r>
              <a:rPr lang="en-US" sz="1733"/>
              <a:t> </a:t>
            </a:r>
            <a:br>
              <a:rPr lang="en-US"/>
            </a:br>
            <a:r>
              <a:rPr lang="en-US"/>
              <a:t>Security: </a:t>
            </a:r>
            <a:r>
              <a:rPr lang="en-US" sz="1733">
                <a:hlinkClick r:id="rId6"/>
              </a:rPr>
              <a:t>https://github.com/OpenChain-Project/Security-Assurance-Specification/blob/main/Security-Assurance-Specification/2.0/en/openchain-security-specification-2.0.md</a:t>
            </a:r>
            <a:r>
              <a:rPr lang="en-US" sz="1733"/>
              <a:t> </a:t>
            </a:r>
          </a:p>
          <a:p>
            <a:r>
              <a:rPr lang="en-US"/>
              <a:t>As are the slides used for every meeting (two meetings per month):</a:t>
            </a:r>
            <a:br>
              <a:rPr lang="en-US"/>
            </a:br>
            <a:r>
              <a:rPr lang="en-US" sz="1733">
                <a:hlinkClick r:id="rId7"/>
              </a:rPr>
              <a:t>https://github.com/OpenChain-Project/Meeting-Minutes/tree/main/Slides</a:t>
            </a:r>
            <a:r>
              <a:rPr lang="en-US" sz="1733"/>
              <a:t> </a:t>
            </a:r>
          </a:p>
        </p:txBody>
      </p:sp>
    </p:spTree>
    <p:extLst>
      <p:ext uri="{BB962C8B-B14F-4D97-AF65-F5344CB8AC3E}">
        <p14:creationId xmlns:p14="http://schemas.microsoft.com/office/powerpoint/2010/main" val="1786435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xfrm>
            <a:off x="415600" y="546667"/>
            <a:ext cx="11360800" cy="810400"/>
          </a:xfrm>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fontScale="85000" lnSpcReduction="10000"/>
          </a:bodyPr>
          <a:lstStyle/>
          <a:p>
            <a:r>
              <a:rPr lang="en-US" dirty="0"/>
              <a:t>The first meeting of the Legal Work Group took place on the 25th of April 2023. </a:t>
            </a:r>
          </a:p>
          <a:p>
            <a:r>
              <a:rPr lang="en-US" dirty="0"/>
              <a:t>We explored model provisions for including OpenChain ISO/IEC 5230 and OpenChain ISO/IEC DIS 18974 (and potentially other standards)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99996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Be Part Of This</a:t>
            </a:r>
            <a:endParaRPr dirty="0"/>
          </a:p>
        </p:txBody>
      </p:sp>
      <p:sp>
        <p:nvSpPr>
          <p:cNvPr id="158" name="Google Shape;158;p25"/>
          <p:cNvSpPr txBox="1">
            <a:spLocks noGrp="1"/>
          </p:cNvSpPr>
          <p:nvPr>
            <p:ph type="body" idx="1"/>
          </p:nvPr>
        </p:nvSpPr>
        <p:spPr>
          <a:xfrm>
            <a:off x="279000" y="5833016"/>
            <a:ext cx="11634000" cy="785221"/>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3" name="Picture 2">
            <a:extLst>
              <a:ext uri="{FF2B5EF4-FFF2-40B4-BE49-F238E27FC236}">
                <a16:creationId xmlns:a16="http://schemas.microsoft.com/office/drawing/2014/main" id="{94BCBDBC-5F74-1832-0722-A6427DCD95E8}"/>
              </a:ext>
            </a:extLst>
          </p:cNvPr>
          <p:cNvPicPr>
            <a:picLocks noChangeAspect="1"/>
          </p:cNvPicPr>
          <p:nvPr/>
        </p:nvPicPr>
        <p:blipFill>
          <a:blip r:embed="rId3"/>
          <a:stretch>
            <a:fillRect/>
          </a:stretch>
        </p:blipFill>
        <p:spPr>
          <a:xfrm>
            <a:off x="2150299" y="1403477"/>
            <a:ext cx="7891402" cy="4198225"/>
          </a:xfrm>
          <a:prstGeom prst="rect">
            <a:avLst/>
          </a:prstGeom>
        </p:spPr>
      </p:pic>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4"/>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415600" y="1674733"/>
            <a:ext cx="11360800" cy="2707600"/>
          </a:xfrm>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xfrm>
            <a:off x="415600" y="4492300"/>
            <a:ext cx="11360800" cy="1709200"/>
          </a:xfrm>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671827" y="6311468"/>
            <a:ext cx="6848349"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www.synopsys.com</a:t>
            </a:r>
            <a:r>
              <a:rPr lang="en-US" dirty="0">
                <a:solidFill>
                  <a:schemeClr val="tx2"/>
                </a:solidFill>
              </a:rPr>
              <a:t>/blogs/software-security/open-source-trends-</a:t>
            </a:r>
            <a:r>
              <a:rPr lang="en-US" dirty="0" err="1">
                <a:solidFill>
                  <a:schemeClr val="tx2"/>
                </a:solidFill>
              </a:rPr>
              <a:t>ossra</a:t>
            </a:r>
            <a:r>
              <a:rPr lang="en-US" dirty="0">
                <a:solidFill>
                  <a:schemeClr val="tx2"/>
                </a:solidFill>
              </a:rPr>
              <a:t>-report/</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311667" y="239763"/>
            <a:ext cx="9982400" cy="932400"/>
          </a:xfrm>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12975</TotalTime>
  <Words>1365</Words>
  <Application>Microsoft Macintosh PowerPoint</Application>
  <PresentationFormat>Widescreen</PresentationFormat>
  <Paragraphs>135</Paragraphs>
  <Slides>43</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ArialMT</vt:lpstr>
      <vt:lpstr>Arial</vt:lpstr>
      <vt:lpstr>Calibri</vt:lpstr>
      <vt:lpstr>Gill Sans</vt:lpstr>
      <vt:lpstr>Roboto</vt:lpstr>
      <vt:lpstr>Roboto Slab</vt:lpstr>
      <vt:lpstr>Roboto Slab Light</vt:lpstr>
      <vt:lpstr>Office Theme</vt:lpstr>
      <vt:lpstr>PowerPoint Presentation</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OpenChain Membership – New (old) Faces!</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OpenChain Has 98 ISO/IEC 5230 Conformant Orgs Listed On Our Website (totals are higher)</vt:lpstr>
      <vt:lpstr>20%</vt:lpstr>
      <vt:lpstr>Recent Significant ISO/IEC 5230 Conformance</vt:lpstr>
      <vt:lpstr>Momentum Is Growing Around ISO/IEC DIS 18974 </vt:lpstr>
      <vt:lpstr>Conformance Continues With De-Facto Standard</vt:lpstr>
      <vt:lpstr>Freedom Of Choice In Using Our Standards</vt:lpstr>
      <vt:lpstr>Free Self-Certification Material</vt:lpstr>
      <vt:lpstr>OpenChain Has 11 Official Third-Party Certifiers</vt:lpstr>
      <vt:lpstr>OpenChain Has 27 Official Service Providers</vt:lpstr>
      <vt:lpstr>OpenChain Has 22 Official Legal Providers</vt:lpstr>
      <vt:lpstr>OpenChain Has 12 Official Tooling Vendors</vt:lpstr>
      <vt:lpstr>Example Reference Material - Online Training</vt:lpstr>
      <vt:lpstr>Example Of Market Use</vt:lpstr>
      <vt:lpstr>What Else Is Happening?</vt:lpstr>
      <vt:lpstr>General Community News: Project Improvements</vt:lpstr>
      <vt:lpstr>General Community News: Project Improvements</vt:lpstr>
      <vt:lpstr>General Community News: Project Improvements</vt:lpstr>
      <vt:lpstr>General Community News: Project Activities</vt:lpstr>
      <vt:lpstr>General Community News: Webinars</vt:lpstr>
      <vt:lpstr>General Community News: Events</vt:lpstr>
      <vt:lpstr>General Community News: Publications</vt:lpstr>
      <vt:lpstr>General Community News: Asking Questions</vt:lpstr>
      <vt:lpstr>Licensing and Security Specification Editing</vt:lpstr>
      <vt:lpstr>Model Language For Procurement</vt:lpstr>
      <vt:lpstr>Be Part Of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226</cp:revision>
  <dcterms:created xsi:type="dcterms:W3CDTF">2019-04-09T08:37:53Z</dcterms:created>
  <dcterms:modified xsi:type="dcterms:W3CDTF">2023-05-25T02:09:54Z</dcterms:modified>
</cp:coreProperties>
</file>